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handoutMasterIdLst>
    <p:handoutMasterId r:id="rId13"/>
  </p:handoutMasterIdLst>
  <p:sldIdLst>
    <p:sldId id="275" r:id="rId2"/>
    <p:sldId id="269" r:id="rId3"/>
    <p:sldId id="270" r:id="rId4"/>
    <p:sldId id="278" r:id="rId5"/>
    <p:sldId id="274" r:id="rId6"/>
    <p:sldId id="280" r:id="rId7"/>
    <p:sldId id="279" r:id="rId8"/>
    <p:sldId id="265" r:id="rId9"/>
    <p:sldId id="276" r:id="rId10"/>
    <p:sldId id="277" r:id="rId11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660"/>
  </p:normalViewPr>
  <p:slideViewPr>
    <p:cSldViewPr>
      <p:cViewPr>
        <p:scale>
          <a:sx n="70" d="100"/>
          <a:sy n="70" d="100"/>
        </p:scale>
        <p:origin x="16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0793A-2629-4828-BF93-1A73897D0A8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7AC92-D8A3-46D0-9D46-DB6A7CDE0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43B7C-CD31-4ECE-A25F-B7B270FE9E41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85840-692C-4ADB-BEB4-807974AAF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1308-4FB8-4780-9C64-612D20AFF966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9893-2163-47F7-8099-E585C1153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1308-4FB8-4780-9C64-612D20AFF966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9893-2163-47F7-8099-E585C1153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1308-4FB8-4780-9C64-612D20AFF966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9893-2163-47F7-8099-E585C1153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1308-4FB8-4780-9C64-612D20AFF966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9893-2163-47F7-8099-E585C1153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1308-4FB8-4780-9C64-612D20AFF966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9893-2163-47F7-8099-E585C1153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1308-4FB8-4780-9C64-612D20AFF966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9893-2163-47F7-8099-E585C1153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1308-4FB8-4780-9C64-612D20AFF966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9893-2163-47F7-8099-E585C1153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1308-4FB8-4780-9C64-612D20AFF966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9893-2163-47F7-8099-E585C1153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1308-4FB8-4780-9C64-612D20AFF966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9893-2163-47F7-8099-E585C1153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1308-4FB8-4780-9C64-612D20AFF966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9893-2163-47F7-8099-E585C1153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1308-4FB8-4780-9C64-612D20AFF966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29893-2163-47F7-8099-E585C1153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1308-4FB8-4780-9C64-612D20AFF966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9893-2163-47F7-8099-E585C1153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05168" y="1935237"/>
            <a:ext cx="8636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01663" y="948427"/>
            <a:ext cx="375686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350" dirty="0"/>
          </a:p>
          <a:p>
            <a:pPr algn="ctr"/>
            <a:r>
              <a:rPr lang="en-US" sz="2700" dirty="0"/>
              <a:t> </a:t>
            </a:r>
            <a:r>
              <a:rPr lang="en-US" sz="2700" b="1" dirty="0"/>
              <a:t>Medical Biology – Year 1</a:t>
            </a:r>
          </a:p>
        </p:txBody>
      </p:sp>
      <p:sp>
        <p:nvSpPr>
          <p:cNvPr id="3" name="Rectangle 2"/>
          <p:cNvSpPr/>
          <p:nvPr/>
        </p:nvSpPr>
        <p:spPr>
          <a:xfrm>
            <a:off x="4480094" y="3958324"/>
            <a:ext cx="35720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/>
              <a:t>By </a:t>
            </a:r>
            <a:r>
              <a:rPr lang="en-GB" b="1" dirty="0"/>
              <a:t>Lecturer: </a:t>
            </a:r>
            <a:r>
              <a:rPr lang="en-GB" b="1" dirty="0" err="1"/>
              <a:t>Dr.</a:t>
            </a:r>
            <a:r>
              <a:rPr lang="en-GB" b="1" dirty="0"/>
              <a:t> Hanaa Ali Hussein</a:t>
            </a:r>
          </a:p>
          <a:p>
            <a:pPr algn="ctr">
              <a:defRPr/>
            </a:pPr>
            <a:r>
              <a:rPr lang="en-GB" dirty="0"/>
              <a:t>Department: Basic Sciences</a:t>
            </a:r>
          </a:p>
          <a:p>
            <a:pPr algn="ctr">
              <a:defRPr/>
            </a:pPr>
            <a:r>
              <a:rPr lang="en-GB" dirty="0"/>
              <a:t>College of Dentistry</a:t>
            </a:r>
          </a:p>
          <a:p>
            <a:pPr algn="ctr">
              <a:defRPr/>
            </a:pPr>
            <a:r>
              <a:rPr lang="en-GB" dirty="0"/>
              <a:t>University of </a:t>
            </a:r>
            <a:r>
              <a:rPr lang="en-GB" dirty="0" err="1"/>
              <a:t>Basrah</a:t>
            </a:r>
            <a:endParaRPr lang="en-GB" dirty="0"/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8" y="857250"/>
            <a:ext cx="1260760" cy="99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64DB9F-59BB-47A5-8080-662EED16E9E1}"/>
              </a:ext>
            </a:extLst>
          </p:cNvPr>
          <p:cNvSpPr/>
          <p:nvPr/>
        </p:nvSpPr>
        <p:spPr>
          <a:xfrm>
            <a:off x="3756418" y="2306827"/>
            <a:ext cx="5452692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Lab 2: The </a:t>
            </a:r>
            <a:r>
              <a:rPr lang="en-US" sz="3600" b="1" dirty="0"/>
              <a:t>parts of the </a:t>
            </a:r>
            <a:r>
              <a:rPr lang="en-US" sz="3600" b="1" dirty="0" smtClean="0"/>
              <a:t>Light Microscope</a:t>
            </a:r>
            <a:endParaRPr lang="en-US" sz="36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240524-FD1C-4D7A-81C5-EC549C440BAE}"/>
              </a:ext>
            </a:extLst>
          </p:cNvPr>
          <p:cNvGrpSpPr/>
          <p:nvPr/>
        </p:nvGrpSpPr>
        <p:grpSpPr>
          <a:xfrm>
            <a:off x="139147" y="5661291"/>
            <a:ext cx="8725454" cy="300082"/>
            <a:chOff x="185529" y="6405382"/>
            <a:chExt cx="11633938" cy="40010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A06214-1B13-4837-BBC6-F80A38D6FFEB}"/>
                </a:ext>
              </a:extLst>
            </p:cNvPr>
            <p:cNvCxnSpPr/>
            <p:nvPr/>
          </p:nvCxnSpPr>
          <p:spPr>
            <a:xfrm flipH="1">
              <a:off x="304800" y="6412317"/>
              <a:ext cx="1151466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BFDE99E-14D5-4903-9CE7-4F43A9CB7AB8}"/>
                </a:ext>
              </a:extLst>
            </p:cNvPr>
            <p:cNvSpPr/>
            <p:nvPr/>
          </p:nvSpPr>
          <p:spPr>
            <a:xfrm>
              <a:off x="185529" y="6405382"/>
              <a:ext cx="7908472" cy="400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350" dirty="0"/>
                <a:t>University of </a:t>
              </a:r>
              <a:r>
                <a:rPr lang="en-GB" sz="1350" dirty="0" err="1"/>
                <a:t>Basrah</a:t>
              </a:r>
              <a:r>
                <a:rPr lang="en-GB" sz="1350" dirty="0"/>
                <a:t> – College of Dentistry– Basic Sciences</a:t>
              </a:r>
            </a:p>
          </p:txBody>
        </p:sp>
      </p:grpSp>
      <p:pic>
        <p:nvPicPr>
          <p:cNvPr id="13" name="Picture 8" descr="Cell Biology | CK-12 Foun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7" y="2125639"/>
            <a:ext cx="3697132" cy="345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88" y="857251"/>
            <a:ext cx="1767626" cy="99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55"/>
    </mc:Choice>
    <mc:Fallback xmlns="">
      <p:transition spd="slow" advTm="623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roscope Qui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66667" r="13232" b="21443"/>
          <a:stretch/>
        </p:blipFill>
        <p:spPr bwMode="auto">
          <a:xfrm>
            <a:off x="152400" y="1828800"/>
            <a:ext cx="8991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missing information in the Table?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04801" y="6382964"/>
            <a:ext cx="8686799" cy="178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488668"/>
            <a:ext cx="571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University of </a:t>
            </a:r>
            <a:r>
              <a:rPr lang="en-GB" dirty="0" err="1"/>
              <a:t>Basrah</a:t>
            </a:r>
            <a:r>
              <a:rPr lang="en-GB" dirty="0"/>
              <a:t> – College of Dentistry– Basic Sciences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6930474" y="6432550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533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b="1" u="sng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What are the parts of the light microscope?</a:t>
            </a:r>
            <a:endParaRPr lang="en-US" sz="3200" b="1" u="sng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04801" y="6226789"/>
            <a:ext cx="8686799" cy="178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571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University of </a:t>
            </a:r>
            <a:r>
              <a:rPr lang="en-GB" dirty="0" err="1"/>
              <a:t>Basrah</a:t>
            </a:r>
            <a:r>
              <a:rPr lang="en-GB" dirty="0"/>
              <a:t> – College of Dentistry– Basic Sciences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6930474" y="6246100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Parts of a microscope with functions and labeled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2" b="9350"/>
          <a:stretch/>
        </p:blipFill>
        <p:spPr bwMode="auto">
          <a:xfrm>
            <a:off x="76200" y="685800"/>
            <a:ext cx="8915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37444"/>
            <a:ext cx="4648200" cy="332495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0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1- Ocular lens: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To expose the image of the specimen to the eye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Body tube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hold the eyepieces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Prism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To reflect the image from the objective lens to the ocular lens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Arm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Supports the tube and connects it to the base</a:t>
            </a: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3028"/>
            <a:ext cx="664185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parts of the light microscope</a:t>
            </a:r>
            <a:endParaRPr lang="en-US" sz="3200" dirty="0"/>
          </a:p>
        </p:txBody>
      </p:sp>
      <p:pic>
        <p:nvPicPr>
          <p:cNvPr id="6146" name="Picture 2" descr="ArmEyepieceBase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r="11256"/>
          <a:stretch/>
        </p:blipFill>
        <p:spPr bwMode="auto">
          <a:xfrm>
            <a:off x="4953000" y="655638"/>
            <a:ext cx="4038599" cy="53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304801" y="6226789"/>
            <a:ext cx="8686799" cy="178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571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University of </a:t>
            </a:r>
            <a:r>
              <a:rPr lang="en-GB" dirty="0" err="1"/>
              <a:t>Basrah</a:t>
            </a:r>
            <a:r>
              <a:rPr lang="en-GB" dirty="0"/>
              <a:t> – College of Dentistry– Basic Sciences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6930474" y="6246100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3294" y="99225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tube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6788" y="38286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Ocular lens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537209" y="1887155"/>
            <a:ext cx="617783" cy="186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58915" y="1641753"/>
            <a:ext cx="765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Prism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21176" y="2299922"/>
            <a:ext cx="6614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3294" y="3569424"/>
            <a:ext cx="8641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28011" y="4205419"/>
            <a:ext cx="4648200" cy="1814381"/>
            <a:chOff x="128011" y="3214819"/>
            <a:chExt cx="4648200" cy="1814381"/>
          </a:xfrm>
        </p:grpSpPr>
        <p:grpSp>
          <p:nvGrpSpPr>
            <p:cNvPr id="38" name="Group 37"/>
            <p:cNvGrpSpPr/>
            <p:nvPr/>
          </p:nvGrpSpPr>
          <p:grpSpPr>
            <a:xfrm>
              <a:off x="128011" y="3214819"/>
              <a:ext cx="4648200" cy="1814381"/>
              <a:chOff x="128011" y="2542542"/>
              <a:chExt cx="4648200" cy="1814381"/>
            </a:xfrm>
          </p:grpSpPr>
          <p:pic>
            <p:nvPicPr>
              <p:cNvPr id="1026" name="Picture 2" descr="Eyepieces, Objectives and Optical Aberrations | Learn &amp; Share | Leica  Microsystem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011" y="2591288"/>
                <a:ext cx="4648200" cy="17656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38995" y="2542542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Body tube</a:t>
                </a: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2895600" y="2881096"/>
                <a:ext cx="596" cy="26229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3288632" y="3892900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Ocular lens</a:t>
                </a: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4114800" y="3475755"/>
                <a:ext cx="44115" cy="4338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2787315" y="3891425"/>
                <a:ext cx="501317" cy="783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948582" y="3270589"/>
              <a:ext cx="765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Prism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707531" y="3503586"/>
              <a:ext cx="282335" cy="18093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13840"/>
            <a:ext cx="4724400" cy="91016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0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0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Resolving nose piece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Bearing and turn around several objective lens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0173" y="-771"/>
            <a:ext cx="595605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parts of the light microscope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304801" y="6226789"/>
            <a:ext cx="8686799" cy="178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571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University of </a:t>
            </a:r>
            <a:r>
              <a:rPr lang="en-GB" dirty="0" err="1"/>
              <a:t>Basrah</a:t>
            </a:r>
            <a:r>
              <a:rPr lang="en-GB" dirty="0"/>
              <a:t> – College of Dentistry– Basic Sciences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6930474" y="6246100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endCxn id="16" idx="3"/>
          </p:cNvCxnSpPr>
          <p:nvPr/>
        </p:nvCxnSpPr>
        <p:spPr>
          <a:xfrm flipH="1" flipV="1">
            <a:off x="5981619" y="4114967"/>
            <a:ext cx="588665" cy="158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868779" y="655638"/>
            <a:ext cx="4122819" cy="4160719"/>
            <a:chOff x="4868779" y="3429000"/>
            <a:chExt cx="4122819" cy="2590800"/>
          </a:xfrm>
        </p:grpSpPr>
        <p:pic>
          <p:nvPicPr>
            <p:cNvPr id="4" name="Picture 2" descr="Body tubeStageRevolvingNosepiece 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" r="14953"/>
            <a:stretch/>
          </p:blipFill>
          <p:spPr bwMode="auto">
            <a:xfrm>
              <a:off x="4953000" y="3429000"/>
              <a:ext cx="4038598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003294" y="3569424"/>
              <a:ext cx="86410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68779" y="3822579"/>
              <a:ext cx="111284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Resolving nose piece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68779" y="4523969"/>
              <a:ext cx="111284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 lens</a:t>
              </a:r>
              <a:endPara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5907865" y="2205288"/>
            <a:ext cx="588666" cy="3602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What Happens When You Go From Low Power to High Power on a Microscop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35052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62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 Objective lens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Usually you will find 3 or 4 objective lenses on a microscope.  They always consist of 4X, 10X, 40X and 100X powers. 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68560" y="1550061"/>
            <a:ext cx="15700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Resolving nose piece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905000" y="1993563"/>
            <a:ext cx="762000" cy="1412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40X Achromatic Microscope Objective Lens BM13043511 | Boli Optics  Microscope St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29016"/>
            <a:ext cx="3505200" cy="19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581400" y="4789010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 lens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872580" y="5019676"/>
            <a:ext cx="762000" cy="1412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31838"/>
            <a:ext cx="4191000" cy="2359698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7- Mechanical stage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:-</a:t>
            </a:r>
            <a:br>
              <a:rPr lang="en-US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flat platform where you place your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slides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39832" y="12785"/>
            <a:ext cx="595605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parts of the light microscope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04801" y="6226789"/>
            <a:ext cx="8686799" cy="178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571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University of </a:t>
            </a:r>
            <a:r>
              <a:rPr lang="en-GB" dirty="0" err="1"/>
              <a:t>Basrah</a:t>
            </a:r>
            <a:r>
              <a:rPr lang="en-GB" dirty="0"/>
              <a:t> – College of Dentistry– Basic Sciences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6930474" y="6246100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s://cdn11.bigcommerce.com/s-ufhcuzfxw9/images/stencil/500x659/products/13876/12689/MI-MESTAGE_2__86491.1573683367.jpg?c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60" y="579438"/>
            <a:ext cx="4762500" cy="251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07751" y="3341128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Mechanical stage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153400" y="2286000"/>
            <a:ext cx="381000" cy="910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" y="4058111"/>
            <a:ext cx="403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  Coarse and fine adjustment knobs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Moves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stage (or body tube) up and down</a:t>
            </a:r>
            <a:endParaRPr lang="en-US" sz="2800" dirty="0"/>
          </a:p>
        </p:txBody>
      </p:sp>
      <p:pic>
        <p:nvPicPr>
          <p:cNvPr id="3078" name="Picture 6" descr="4 The Microscope | Laboratory Manual For SCI103 Biology I at Roxbury  Community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3754951" cy="23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107750" y="4613316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Coarse adjustment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201011" y="5238533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Fine adjustment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028330" y="4863263"/>
            <a:ext cx="1079419" cy="1437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1"/>
          </p:cNvCxnSpPr>
          <p:nvPr/>
        </p:nvCxnSpPr>
        <p:spPr>
          <a:xfrm>
            <a:off x="5410200" y="5082188"/>
            <a:ext cx="1790811" cy="341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81401" y="3287126"/>
            <a:ext cx="2570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Mechanical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stage clips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678691" y="2163090"/>
            <a:ext cx="2017195" cy="1098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029200" y="2289987"/>
            <a:ext cx="1712709" cy="9473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4" y="584994"/>
            <a:ext cx="3926006" cy="1173162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10- </a:t>
            </a:r>
            <a:r>
              <a:rPr lang="en-US" sz="28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Illuminator :-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light up and clarify the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specimen.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52600" y="27252"/>
            <a:ext cx="595605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parts of the light microscope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04801" y="6226789"/>
            <a:ext cx="8686799" cy="178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571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University of </a:t>
            </a:r>
            <a:r>
              <a:rPr lang="en-GB" dirty="0" err="1"/>
              <a:t>Basrah</a:t>
            </a:r>
            <a:r>
              <a:rPr lang="en-GB" dirty="0"/>
              <a:t> – College of Dentistry– Basic Sciences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6930474" y="6246100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Microscope Illuminators, माइक्रोस्कोप इलुमिनेटर, माइक्रोस्कोप इल्यूमिनेटर,  सूक्ष्मदर्शी का इल्यूमिनेटर in Ammapet, Salem , Jupiter Scientific Company  | ID: 40219493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806902"/>
            <a:ext cx="3657601" cy="221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croscope World Blog: Biological Microscope P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72962"/>
            <a:ext cx="51816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394" y="402576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 Base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support and fix the parts of microscope.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4104" name="Picture 8" descr="Parts of the Microscope - ppt video online 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3" t="70000" r="17479" b="10000"/>
          <a:stretch/>
        </p:blipFill>
        <p:spPr bwMode="auto">
          <a:xfrm>
            <a:off x="4599295" y="4495800"/>
            <a:ext cx="4495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62800" y="4373931"/>
            <a:ext cx="1932295" cy="53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43862" y="5030245"/>
            <a:ext cx="1651233" cy="53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08394" y="4419600"/>
            <a:ext cx="878006" cy="53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553200" y="5410758"/>
            <a:ext cx="1524000" cy="3804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80695" y="5410618"/>
            <a:ext cx="963305" cy="534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6" y="540310"/>
            <a:ext cx="9116704" cy="113609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12- </a:t>
            </a:r>
            <a:r>
              <a:rPr lang="en-US" sz="2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Condenser lens and the iris Diaphragm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concentrate the light and send it to the specimen to be more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lighted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13- Light filter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sort unneeded light waves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968617" y="17090"/>
            <a:ext cx="595605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parts of the light microscope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04801" y="6226789"/>
            <a:ext cx="8686799" cy="178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571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University of </a:t>
            </a:r>
            <a:r>
              <a:rPr lang="en-GB" dirty="0" err="1"/>
              <a:t>Basrah</a:t>
            </a:r>
            <a:r>
              <a:rPr lang="en-GB" dirty="0"/>
              <a:t> – College of Dentistry– Basic Sciences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6930474" y="6246100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Parts and functions of a compound microsco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3056"/>
          <a:stretch/>
        </p:blipFill>
        <p:spPr bwMode="auto">
          <a:xfrm>
            <a:off x="1828800" y="1725146"/>
            <a:ext cx="5615062" cy="429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3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1" y="762000"/>
            <a:ext cx="8915399" cy="990600"/>
          </a:xfrm>
        </p:spPr>
        <p:txBody>
          <a:bodyPr lIns="0" tIns="0" rIns="0" bIns="0" anchor="t">
            <a:noAutofit/>
          </a:bodyPr>
          <a:lstStyle/>
          <a:p>
            <a:pPr marL="342900" indent="-342900" algn="just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US" sz="2000" b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microscope has 3 magnifications: Scanning, Low and High. Each objective will have written the magnification. In addition to this, the ocular lens (eyepiece) has a magnification. The total magnification is the ocular x objective</a:t>
            </a:r>
          </a:p>
        </p:txBody>
      </p:sp>
      <p:sp>
        <p:nvSpPr>
          <p:cNvPr id="4" name="Oval 3"/>
          <p:cNvSpPr/>
          <p:nvPr/>
        </p:nvSpPr>
        <p:spPr>
          <a:xfrm>
            <a:off x="2209800" y="1822"/>
            <a:ext cx="4419600" cy="67231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Magnification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304801" y="6382964"/>
            <a:ext cx="8686799" cy="178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488668"/>
            <a:ext cx="571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University of </a:t>
            </a:r>
            <a:r>
              <a:rPr lang="en-GB" dirty="0" err="1"/>
              <a:t>Basrah</a:t>
            </a:r>
            <a:r>
              <a:rPr lang="en-GB" dirty="0"/>
              <a:t> – College of Dentistry– Basic Sciences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6930474" y="6432550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4" name="Picture 4" descr="Magn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6978"/>
            <a:ext cx="6629400" cy="44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799" y="3741820"/>
            <a:ext cx="1600201" cy="48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power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99" y="5257800"/>
            <a:ext cx="1600201" cy="48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power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799" y="2303520"/>
            <a:ext cx="1600201" cy="48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Scanning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Microscope World Blog: Labeling the Parts of the 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1534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57" y="762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the parts of microscope and how measure the magnification?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04801" y="6382964"/>
            <a:ext cx="8686799" cy="178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488668"/>
            <a:ext cx="571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University of </a:t>
            </a:r>
            <a:r>
              <a:rPr lang="en-GB" dirty="0" err="1"/>
              <a:t>Basrah</a:t>
            </a:r>
            <a:r>
              <a:rPr lang="en-GB" dirty="0"/>
              <a:t> – College of Dentistry– Basic Sciences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6930474" y="6432550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3733800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29769" y="3575566"/>
            <a:ext cx="175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5257800"/>
            <a:ext cx="2544169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383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PowerPoint Presentation</vt:lpstr>
      <vt:lpstr>What are the parts of the light microscope?</vt:lpstr>
      <vt:lpstr>1- Ocular lens: To expose the image of the specimen to the eye.  2- Body tube:- To hold the eyepieces.  3- Prism:- To reflect the image from the objective lens to the ocular lens.  4- Arm:- Supports the tube and connects it to the base</vt:lpstr>
      <vt:lpstr>5- Resolving nose piece:- Bearing and turn around several objective lens.</vt:lpstr>
      <vt:lpstr>7- Mechanical stage:- The flat platform where you place your slides</vt:lpstr>
      <vt:lpstr>10- Illuminator :-   To light up and clarify the specimen.</vt:lpstr>
      <vt:lpstr>12- Condenser lens and the iris Diaphragm:- To concentrate the light and send it to the specimen to be more lighted 13- Light filter :- To sort unneeded light waves.</vt:lpstr>
      <vt:lpstr>Your microscope has 3 magnifications: Scanning, Low and High. Each objective will have written the magnification. In addition to this, the ocular lens (eyepiece) has a magnification. The total magnification is the ocular x objective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mohammed</dc:creator>
  <cp:lastModifiedBy>hanaa ali</cp:lastModifiedBy>
  <cp:revision>121</cp:revision>
  <dcterms:created xsi:type="dcterms:W3CDTF">2015-09-29T19:12:32Z</dcterms:created>
  <dcterms:modified xsi:type="dcterms:W3CDTF">2021-01-11T07:53:40Z</dcterms:modified>
</cp:coreProperties>
</file>